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278" r:id="rId4"/>
    <p:sldId id="290" r:id="rId5"/>
    <p:sldId id="291" r:id="rId6"/>
    <p:sldId id="293" r:id="rId7"/>
    <p:sldId id="294" r:id="rId8"/>
    <p:sldId id="295" r:id="rId9"/>
    <p:sldId id="297" r:id="rId10"/>
    <p:sldId id="296" r:id="rId11"/>
    <p:sldId id="265" r:id="rId12"/>
    <p:sldId id="281" r:id="rId13"/>
    <p:sldId id="282" r:id="rId14"/>
    <p:sldId id="283" r:id="rId15"/>
    <p:sldId id="287" r:id="rId16"/>
    <p:sldId id="288" r:id="rId17"/>
    <p:sldId id="284" r:id="rId18"/>
    <p:sldId id="259" r:id="rId19"/>
    <p:sldId id="273" r:id="rId20"/>
    <p:sldId id="268" r:id="rId21"/>
    <p:sldId id="269" r:id="rId22"/>
    <p:sldId id="270" r:id="rId23"/>
    <p:sldId id="271" r:id="rId24"/>
    <p:sldId id="257" r:id="rId25"/>
    <p:sldId id="285" r:id="rId26"/>
    <p:sldId id="266" r:id="rId27"/>
    <p:sldId id="280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545" autoAdjust="0"/>
  </p:normalViewPr>
  <p:slideViewPr>
    <p:cSldViewPr>
      <p:cViewPr varScale="1">
        <p:scale>
          <a:sx n="40" d="100"/>
          <a:sy n="40" d="100"/>
        </p:scale>
        <p:origin x="-20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-930" y="-72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7CE5-FDAE-4FA4-8409-7A3819453E18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0D833-1590-4754-B652-F5F894E91B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341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8837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176546C3-E4BA-41FE-99D8-63912B4480D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375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2 step</a:t>
            </a:r>
            <a:r>
              <a:rPr lang="en-GB" baseline="0" dirty="0" smtClean="0"/>
              <a:t> approach …</a:t>
            </a:r>
            <a:endParaRPr lang="en-GB" dirty="0" smtClean="0"/>
          </a:p>
          <a:p>
            <a:endParaRPr lang="en-GB" dirty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176546C3-E4BA-41FE-99D8-63912B4480D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160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basic approach is weighted capitation … </a:t>
            </a:r>
          </a:p>
          <a:p>
            <a:endParaRPr lang="en-GB" dirty="0"/>
          </a:p>
          <a:p>
            <a:r>
              <a:rPr lang="en-GB" dirty="0" smtClean="0">
                <a:sym typeface="Wingdings 2" pitchFamily="18" charset="2"/>
              </a:rPr>
              <a:t>Main work done by the formula is to estimate the indices for the components;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00385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3859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14 territorial health</a:t>
            </a:r>
            <a:r>
              <a:rPr lang="en-GB" baseline="0" dirty="0" smtClean="0"/>
              <a:t> boards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26837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intermediate geography contains 1235 areas</a:t>
            </a:r>
            <a:r>
              <a:rPr lang="en-GB" baseline="0" dirty="0" smtClean="0"/>
              <a:t> </a:t>
            </a:r>
            <a:r>
              <a:rPr lang="en-GB" dirty="0" smtClean="0"/>
              <a:t>with each containing between 2,500 and 6,000 people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6481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are 6505 data zones with populations of between 500 and 1,000 household residents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95719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sym typeface="Wingdings 2" pitchFamily="18" charset="2"/>
            </a:endParaRPr>
          </a:p>
          <a:p>
            <a:r>
              <a:rPr lang="en-GB" dirty="0" smtClean="0">
                <a:sym typeface="Wingdings 2" pitchFamily="18" charset="2"/>
              </a:rPr>
              <a:t>Note that because we use utilisation</a:t>
            </a:r>
            <a:r>
              <a:rPr lang="en-GB" baseline="0" dirty="0" smtClean="0">
                <a:sym typeface="Wingdings 2" pitchFamily="18" charset="2"/>
              </a:rPr>
              <a:t> as the starting point there may be unmet need – to consider later</a:t>
            </a:r>
            <a:endParaRPr lang="en-GB" dirty="0" smtClean="0"/>
          </a:p>
          <a:p>
            <a:endParaRPr lang="en-GB" dirty="0"/>
          </a:p>
          <a:p>
            <a:endParaRPr lang="en-GB" dirty="0" smtClean="0">
              <a:sym typeface="Wingdings 2" pitchFamily="18" charset="2"/>
            </a:endParaRPr>
          </a:p>
          <a:p>
            <a:r>
              <a:rPr lang="en-GB" dirty="0" smtClean="0">
                <a:sym typeface="Wingdings 2" pitchFamily="18" charset="2"/>
              </a:rPr>
              <a:t>Scottish Morbidity</a:t>
            </a:r>
            <a:r>
              <a:rPr lang="en-GB" baseline="0" dirty="0" smtClean="0">
                <a:sym typeface="Wingdings 2" pitchFamily="18" charset="2"/>
              </a:rPr>
              <a:t> Records give the </a:t>
            </a:r>
            <a:r>
              <a:rPr lang="en-GB" baseline="0" dirty="0" err="1" smtClean="0">
                <a:sym typeface="Wingdings 2" pitchFamily="18" charset="2"/>
              </a:rPr>
              <a:t>DZ</a:t>
            </a:r>
            <a:r>
              <a:rPr lang="en-GB" baseline="0" dirty="0" smtClean="0">
                <a:sym typeface="Wingdings 2" pitchFamily="18" charset="2"/>
              </a:rPr>
              <a:t> of residence, age, sex, speciality and hospital of treatment – which is related to the Costs Book expenditure by speciality by hospital.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3859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GB" dirty="0" smtClean="0"/>
              <a:t>Simple costing methodology – differs</a:t>
            </a:r>
            <a:r>
              <a:rPr lang="en-GB" baseline="0" dirty="0" smtClean="0"/>
              <a:t> from the Scottish National Tariff and Glasgow and Lothian costing models</a:t>
            </a:r>
            <a:r>
              <a:rPr lang="en-GB" dirty="0" smtClean="0"/>
              <a:t>;</a:t>
            </a:r>
          </a:p>
          <a:p>
            <a:endParaRPr lang="en-GB" dirty="0" smtClean="0"/>
          </a:p>
          <a:p>
            <a:r>
              <a:rPr lang="en-GB" dirty="0" smtClean="0"/>
              <a:t>There</a:t>
            </a:r>
            <a:r>
              <a:rPr lang="en-GB" baseline="0" dirty="0" smtClean="0"/>
              <a:t> would be merit in having a consistent approach.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3859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the formula variation in the volume of utilisation by segmented into that which is related to age and sex and that which is not explained by age and sex; </a:t>
            </a:r>
          </a:p>
          <a:p>
            <a:endParaRPr lang="en-GB" dirty="0" smtClean="0"/>
          </a:p>
          <a:p>
            <a:r>
              <a:rPr lang="en-GB" dirty="0" smtClean="0"/>
              <a:t>The age and sex component is based on national average costs by sex and age cohort;</a:t>
            </a:r>
          </a:p>
          <a:p>
            <a:endParaRPr lang="en-GB" dirty="0" smtClean="0">
              <a:sym typeface="Wingdings 2" pitchFamily="18" charset="2"/>
            </a:endParaRPr>
          </a:p>
          <a:p>
            <a:r>
              <a:rPr lang="en-GB" dirty="0" smtClean="0">
                <a:sym typeface="Wingdings 2" pitchFamily="18" charset="2"/>
              </a:rPr>
              <a:t>Note:</a:t>
            </a:r>
            <a:r>
              <a:rPr lang="en-GB" baseline="0" dirty="0" smtClean="0">
                <a:sym typeface="Wingdings 2" pitchFamily="18" charset="2"/>
              </a:rPr>
              <a:t> does not take account of Proximity to Death effects …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5654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So the age – sex effect tells us how much health care local populations would require if they had the national average need by age and sex – expected need;</a:t>
            </a:r>
          </a:p>
          <a:p>
            <a:pPr marL="171450" indent="-171450">
              <a:buFont typeface="Arial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The formula then considers the variation in local need </a:t>
            </a:r>
            <a:r>
              <a:rPr lang="en-GB" dirty="0"/>
              <a:t>beyond that related to age and </a:t>
            </a:r>
            <a:r>
              <a:rPr lang="en-GB" dirty="0" smtClean="0"/>
              <a:t>sex</a:t>
            </a:r>
            <a:r>
              <a:rPr lang="en-GB" dirty="0"/>
              <a:t> i.e</a:t>
            </a:r>
            <a:r>
              <a:rPr lang="en-GB" dirty="0" smtClean="0"/>
              <a:t>. when you have controlled for age and sex;</a:t>
            </a:r>
          </a:p>
          <a:p>
            <a:pPr marL="171450" indent="-171450">
              <a:buFont typeface="Arial" pitchFamily="34" charset="0"/>
              <a:buChar char="•"/>
            </a:pPr>
            <a:endParaRPr lang="en-GB" dirty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ym typeface="Wingdings 2" pitchFamily="18" charset="2"/>
              </a:rPr>
              <a:t>The data</a:t>
            </a:r>
            <a:r>
              <a:rPr lang="en-GB" baseline="0" dirty="0" smtClean="0">
                <a:sym typeface="Wingdings 2" pitchFamily="18" charset="2"/>
              </a:rPr>
              <a:t> zone cost ratio is the actual cost relative to the expected cost (based on national age-sex factors applied to the local population age-sex composition) with both sets of activity </a:t>
            </a:r>
            <a:r>
              <a:rPr lang="en-GB" baseline="0" dirty="0" err="1" smtClean="0">
                <a:sym typeface="Wingdings 2" pitchFamily="18" charset="2"/>
              </a:rPr>
              <a:t>costed</a:t>
            </a:r>
            <a:r>
              <a:rPr lang="en-GB" baseline="0" dirty="0" smtClean="0">
                <a:sym typeface="Wingdings 2" pitchFamily="18" charset="2"/>
              </a:rPr>
              <a:t> at national unit costs.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565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176546C3-E4BA-41FE-99D8-63912B4480D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1609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graph show </a:t>
            </a:r>
            <a:r>
              <a:rPr lang="en-GB" baseline="0" dirty="0" smtClean="0"/>
              <a:t>a </a:t>
            </a:r>
            <a:r>
              <a:rPr lang="en-GB" dirty="0" smtClean="0"/>
              <a:t>stylised scatter plot of  this age-sex adjusted utilisation and the morbidity and life circumstances as represented by the socio-economic ‘indicators of need’;</a:t>
            </a:r>
          </a:p>
          <a:p>
            <a:endParaRPr lang="en-GB" dirty="0" smtClean="0"/>
          </a:p>
          <a:p>
            <a:r>
              <a:rPr lang="en-GB" dirty="0" smtClean="0"/>
              <a:t>Note that each</a:t>
            </a:r>
            <a:r>
              <a:rPr lang="en-GB" baseline="0" dirty="0" smtClean="0"/>
              <a:t> cross represents a data zone and thus there </a:t>
            </a:r>
            <a:r>
              <a:rPr lang="en-GB" b="0" baseline="0" dirty="0" smtClean="0"/>
              <a:t>should be around 6.5 thousand of them</a:t>
            </a:r>
            <a:endParaRPr lang="en-GB" b="0" dirty="0" smtClean="0"/>
          </a:p>
          <a:p>
            <a:endParaRPr lang="en-GB" dirty="0"/>
          </a:p>
          <a:p>
            <a:r>
              <a:rPr lang="en-GB" dirty="0" smtClean="0"/>
              <a:t>The graph shows this utilisation expressed relative to the national average (= 1); </a:t>
            </a:r>
          </a:p>
          <a:p>
            <a:endParaRPr lang="en-GB" dirty="0"/>
          </a:p>
          <a:p>
            <a:r>
              <a:rPr lang="en-GB" dirty="0" smtClean="0"/>
              <a:t>Where some local areas have utilisation above the average and some below;</a:t>
            </a:r>
            <a:r>
              <a:rPr lang="en-GB" dirty="0" smtClean="0">
                <a:sym typeface="Wingdings 2" pitchFamily="18" charset="2"/>
              </a:rPr>
              <a:t>  </a:t>
            </a:r>
            <a:endParaRPr lang="en-GB" dirty="0"/>
          </a:p>
          <a:p>
            <a:r>
              <a:rPr lang="en-GB" dirty="0" smtClean="0"/>
              <a:t>What the formula does is to fit a statistical line (or function) through the data using regression analysis;</a:t>
            </a:r>
            <a:endParaRPr lang="en-GB" dirty="0"/>
          </a:p>
          <a:p>
            <a:r>
              <a:rPr lang="en-GB" dirty="0" smtClean="0"/>
              <a:t>and the slope of the line captures the relationship between the change in the indicators of need and the change in utilisation; </a:t>
            </a:r>
          </a:p>
          <a:p>
            <a:endParaRPr lang="en-GB" dirty="0"/>
          </a:p>
          <a:p>
            <a:r>
              <a:rPr lang="en-GB" dirty="0" smtClean="0"/>
              <a:t>Basically this line captures the predicted utilisation  of health care (over and above age sex effects) given the particular characteristics of the data zone population. 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692172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Could be that predicted utilisation rises strongly with increased deprivation </a:t>
            </a:r>
            <a:r>
              <a:rPr lang="en-GB" dirty="0">
                <a:sym typeface="Wingdings 2" pitchFamily="18" charset="2"/>
              </a:rPr>
              <a:t>()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2835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 more typically it rises modestly with changes in deprivation 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83353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Should note that not all variation is included – there is also come random or unexplained variation 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76805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Finally</a:t>
            </a:r>
            <a:r>
              <a:rPr lang="en-GB" baseline="0" dirty="0" smtClean="0"/>
              <a:t> t</a:t>
            </a:r>
            <a:r>
              <a:rPr lang="en-GB" dirty="0" smtClean="0"/>
              <a:t>he formula also adjusts for variation in unit costs across the country;</a:t>
            </a:r>
          </a:p>
          <a:p>
            <a:endParaRPr lang="en-GB" dirty="0"/>
          </a:p>
          <a:p>
            <a:r>
              <a:rPr lang="en-GB" dirty="0" smtClean="0"/>
              <a:t>The adjustment refers to ‘Unavoidable’ excess costs because the formula tries to exclude inefficiency; </a:t>
            </a:r>
          </a:p>
          <a:p>
            <a:endParaRPr lang="en-GB" dirty="0"/>
          </a:p>
          <a:p>
            <a:r>
              <a:rPr lang="en-GB" dirty="0" smtClean="0"/>
              <a:t>It does this by comparing local unit costs with national unit costs and</a:t>
            </a:r>
            <a:r>
              <a:rPr lang="en-GB" baseline="0" dirty="0" smtClean="0"/>
              <a:t> </a:t>
            </a:r>
            <a:r>
              <a:rPr lang="en-GB" dirty="0" smtClean="0"/>
              <a:t>averaging that ratio of local to national unit costs across individual urban-rural geographies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3913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Shows how an individual</a:t>
            </a:r>
            <a:r>
              <a:rPr lang="en-GB" baseline="0" dirty="0" smtClean="0"/>
              <a:t> board’s share develops as the different elements are applied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3913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give an indication of the magnitude of the variation across Scotland the slide</a:t>
            </a:r>
            <a:r>
              <a:rPr lang="en-GB" baseline="0" dirty="0" smtClean="0"/>
              <a:t> shows </a:t>
            </a:r>
            <a:r>
              <a:rPr lang="en-GB" dirty="0" smtClean="0"/>
              <a:t>the minimum and maximum indices for each of the components from the data published on the ISD website in respect of the 2013/14 target shares;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6979470"/>
              </p:ext>
            </p:extLst>
          </p:nvPr>
        </p:nvGraphicFramePr>
        <p:xfrm>
          <a:off x="2534741" y="7052344"/>
          <a:ext cx="3276364" cy="36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091"/>
                <a:gridCol w="819091"/>
                <a:gridCol w="819091"/>
                <a:gridCol w="819091"/>
              </a:tblGrid>
              <a:tr h="36004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dirty="0">
                          <a:effectLst/>
                        </a:rPr>
                        <a:t>4.0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>
                          <a:effectLst/>
                        </a:rPr>
                        <a:t>2.6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dirty="0">
                          <a:effectLst/>
                        </a:rPr>
                        <a:t>1.4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dirty="0">
                          <a:effectLst/>
                        </a:rPr>
                        <a:t>5.3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4428327"/>
              </p:ext>
            </p:extLst>
          </p:nvPr>
        </p:nvGraphicFramePr>
        <p:xfrm>
          <a:off x="2570745" y="7988448"/>
          <a:ext cx="3204356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1089"/>
                <a:gridCol w="801089"/>
                <a:gridCol w="801089"/>
                <a:gridCol w="801089"/>
              </a:tblGrid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dirty="0">
                          <a:effectLst/>
                        </a:rPr>
                        <a:t>1.17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>
                          <a:effectLst/>
                        </a:rPr>
                        <a:t>1.22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dirty="0">
                          <a:effectLst/>
                        </a:rPr>
                        <a:t>1.22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dirty="0">
                          <a:effectLst/>
                        </a:rPr>
                        <a:t>1.42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7063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176546C3-E4BA-41FE-99D8-63912B4480D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375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dirty="0" smtClean="0">
                <a:solidFill>
                  <a:schemeClr val="tx1"/>
                </a:solidFill>
              </a:rPr>
              <a:t>Note that the formula is designed to look at </a:t>
            </a:r>
            <a:r>
              <a:rPr lang="en-GB" b="1" dirty="0" smtClean="0">
                <a:solidFill>
                  <a:schemeClr val="tx1"/>
                </a:solidFill>
              </a:rPr>
              <a:t>need</a:t>
            </a:r>
            <a:r>
              <a:rPr lang="en-GB" baseline="0" dirty="0" smtClean="0">
                <a:solidFill>
                  <a:schemeClr val="tx1"/>
                </a:solidFill>
              </a:rPr>
              <a:t> and not at the particular</a:t>
            </a:r>
            <a:r>
              <a:rPr lang="en-GB" b="1" baseline="0" dirty="0" smtClean="0">
                <a:solidFill>
                  <a:schemeClr val="tx1"/>
                </a:solidFill>
              </a:rPr>
              <a:t> means</a:t>
            </a:r>
            <a:r>
              <a:rPr lang="en-GB" baseline="0" dirty="0" smtClean="0">
                <a:solidFill>
                  <a:schemeClr val="tx1"/>
                </a:solidFill>
              </a:rPr>
              <a:t> (organisation or infrastructure) that boards may use to provide services to local populations: the mode of delivery is discretionary;</a:t>
            </a:r>
          </a:p>
          <a:p>
            <a:pPr marL="0" indent="0">
              <a:buFont typeface="Arial" pitchFamily="34" charset="0"/>
              <a:buNone/>
            </a:pPr>
            <a:endParaRPr lang="en-GB" baseline="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baseline="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baseline="0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176546C3-E4BA-41FE-99D8-63912B4480D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160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</a:t>
            </a:r>
            <a:r>
              <a:rPr lang="en-GB" baseline="0" dirty="0" smtClean="0"/>
              <a:t>rawing on the </a:t>
            </a:r>
            <a:r>
              <a:rPr lang="en-GB" baseline="0" dirty="0" err="1" smtClean="0"/>
              <a:t>NRAC</a:t>
            </a:r>
            <a:r>
              <a:rPr lang="en-GB" baseline="0" dirty="0" smtClean="0"/>
              <a:t> stick people tradition to illustrate the basic issues;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Assume only two conditions needing care – fractures and pregnancy;</a:t>
            </a:r>
          </a:p>
          <a:p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err="1" smtClean="0"/>
              <a:t>HB</a:t>
            </a:r>
            <a:r>
              <a:rPr lang="en-GB" baseline="0" dirty="0" smtClean="0"/>
              <a:t> A population does not need healthcare;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err="1" smtClean="0"/>
              <a:t>HB</a:t>
            </a:r>
            <a:r>
              <a:rPr lang="en-GB" baseline="0" dirty="0" smtClean="0"/>
              <a:t> B population needs healthcare;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example is easy: board B gets all the money.</a:t>
            </a:r>
          </a:p>
          <a:p>
            <a:endParaRPr lang="en-GB" baseline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158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Real</a:t>
            </a:r>
            <a:r>
              <a:rPr lang="en-GB" baseline="0" dirty="0" smtClean="0"/>
              <a:t> populations are more complex;</a:t>
            </a:r>
          </a:p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49158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Assuming these</a:t>
            </a:r>
            <a:r>
              <a:rPr lang="en-GB" baseline="0" dirty="0" smtClean="0"/>
              <a:t> costs …</a:t>
            </a:r>
          </a:p>
          <a:p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for treating a fracture …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and for providing ante natal and delivery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720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Yields</a:t>
            </a:r>
            <a:r>
              <a:rPr lang="en-GB" baseline="0" dirty="0" smtClean="0"/>
              <a:t> these total costs per board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158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Which (with some rounding)</a:t>
            </a:r>
            <a:r>
              <a:rPr lang="en-GB" baseline="0" dirty="0" smtClean="0"/>
              <a:t> translates into the following shares;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Note that the total budget is not relevant to the formula:  The relative shares are applied to the available budget.</a:t>
            </a:r>
          </a:p>
        </p:txBody>
      </p:sp>
    </p:spTree>
    <p:extLst>
      <p:ext uri="{BB962C8B-B14F-4D97-AF65-F5344CB8AC3E}">
        <p14:creationId xmlns:p14="http://schemas.microsoft.com/office/powerpoint/2010/main" xmlns="" val="309720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 is always</a:t>
            </a:r>
            <a:r>
              <a:rPr lang="en-GB" baseline="0" dirty="0" smtClean="0"/>
              <a:t> predicted need …</a:t>
            </a:r>
          </a:p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49158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552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60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228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73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73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678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75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64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009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542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053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E6E12-B007-418F-A195-53C3451B0CDC}" type="datetimeFigureOut">
              <a:rPr lang="en-GB" smtClean="0"/>
              <a:pPr/>
              <a:t>05/02/2014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3FE85-D426-4804-8133-2CEA8C862F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006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656183"/>
          </a:xfrm>
        </p:spPr>
        <p:txBody>
          <a:bodyPr>
            <a:normAutofit/>
          </a:bodyPr>
          <a:lstStyle/>
          <a:p>
            <a:r>
              <a:rPr lang="en-GB" sz="2800" b="1" dirty="0" err="1" smtClean="0">
                <a:cs typeface="Arial" pitchFamily="34" charset="0"/>
              </a:rPr>
              <a:t>NRAC</a:t>
            </a:r>
            <a:r>
              <a:rPr lang="en-GB" sz="2800" b="1" dirty="0" smtClean="0">
                <a:cs typeface="Arial" pitchFamily="34" charset="0"/>
              </a:rPr>
              <a:t> Resource Allocation Formula:</a:t>
            </a:r>
            <a:r>
              <a:rPr lang="en-GB" sz="2800" dirty="0" smtClean="0">
                <a:cs typeface="Arial" pitchFamily="34" charset="0"/>
              </a:rPr>
              <a:t> </a:t>
            </a:r>
            <a:br>
              <a:rPr lang="en-GB" sz="2800" dirty="0" smtClean="0">
                <a:cs typeface="Arial" pitchFamily="34" charset="0"/>
              </a:rPr>
            </a:br>
            <a:r>
              <a:rPr lang="en-GB" sz="2800" dirty="0" smtClean="0">
                <a:cs typeface="Arial" pitchFamily="34" charset="0"/>
              </a:rPr>
              <a:t>Purpose and Methods</a:t>
            </a:r>
            <a:endParaRPr lang="en-GB" sz="2800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Acute MLC sub-group: 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February 2014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0900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latin typeface="+mn-lt"/>
              </a:rPr>
              <a:t>Basic overview: predicted need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36204"/>
            <a:ext cx="7931224" cy="4061048"/>
          </a:xfrm>
        </p:spPr>
        <p:txBody>
          <a:bodyPr>
            <a:normAutofit/>
          </a:bodyPr>
          <a:lstStyle/>
          <a:p>
            <a:pPr fontAlgn="ctr"/>
            <a:r>
              <a:rPr lang="en-GB" sz="2800" dirty="0" smtClean="0"/>
              <a:t>Formula attributes health service use in the recent data to age, sex and socio-economic conditions – national average relationships</a:t>
            </a:r>
          </a:p>
          <a:p>
            <a:pPr fontAlgn="ctr"/>
            <a:r>
              <a:rPr lang="en-GB" sz="2800" dirty="0" smtClean="0"/>
              <a:t>Need predicted by applying these national average relationships to local population characteristics and local socio-economic conditions</a:t>
            </a:r>
          </a:p>
          <a:p>
            <a:pPr marL="0" indent="0" fontAlgn="ctr">
              <a:buNone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xmlns="" val="930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41" y="188640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Structure: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3375292"/>
          </a:xfrm>
        </p:spPr>
        <p:txBody>
          <a:bodyPr>
            <a:noAutofit/>
          </a:bodyPr>
          <a:lstStyle/>
          <a:p>
            <a:pPr fontAlgn="ctr"/>
            <a:r>
              <a:rPr lang="en-GB" sz="2700" dirty="0" smtClean="0"/>
              <a:t>Uses </a:t>
            </a:r>
            <a:r>
              <a:rPr lang="en-GB" sz="2700" dirty="0"/>
              <a:t>a weighted capitation </a:t>
            </a:r>
            <a:r>
              <a:rPr lang="en-GB" sz="2700" dirty="0" smtClean="0"/>
              <a:t>approach</a:t>
            </a:r>
          </a:p>
          <a:p>
            <a:pPr fontAlgn="ctr"/>
            <a:r>
              <a:rPr lang="en-GB" sz="2700" dirty="0" smtClean="0"/>
              <a:t>Fundamental starting point is (resident) population share</a:t>
            </a:r>
          </a:p>
          <a:p>
            <a:pPr fontAlgn="ctr"/>
            <a:r>
              <a:rPr lang="en-GB" sz="2700" dirty="0"/>
              <a:t>Weighted to reflect need for, and cost of, health </a:t>
            </a:r>
            <a:r>
              <a:rPr lang="en-GB" sz="2700" dirty="0" smtClean="0"/>
              <a:t>services</a:t>
            </a:r>
            <a:endParaRPr lang="en-GB" sz="2700" dirty="0"/>
          </a:p>
          <a:p>
            <a:pPr fontAlgn="ctr"/>
            <a:r>
              <a:rPr lang="en-GB" sz="2700" dirty="0" smtClean="0"/>
              <a:t>Relative need: age and sex</a:t>
            </a:r>
            <a:r>
              <a:rPr lang="en-GB" sz="2700" dirty="0"/>
              <a:t>; Morbidity and Life </a:t>
            </a:r>
            <a:r>
              <a:rPr lang="en-GB" sz="2700" dirty="0" smtClean="0"/>
              <a:t>Circumstances; </a:t>
            </a:r>
          </a:p>
          <a:p>
            <a:pPr fontAlgn="ctr"/>
            <a:r>
              <a:rPr lang="en-GB" sz="2700" dirty="0" smtClean="0"/>
              <a:t>Relative cost: Unavoidable Excess Costs</a:t>
            </a:r>
          </a:p>
          <a:p>
            <a:pPr fontAlgn="ctr"/>
            <a:r>
              <a:rPr lang="en-GB" sz="2700" dirty="0" smtClean="0"/>
              <a:t>Product of components generates target shares</a:t>
            </a:r>
            <a:endParaRPr lang="en-GB" sz="2700" dirty="0"/>
          </a:p>
          <a:p>
            <a:pPr fontAlgn="ctr"/>
            <a:endParaRPr lang="en-GB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997517"/>
            <a:ext cx="153497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Population</a:t>
            </a:r>
          </a:p>
          <a:p>
            <a:pPr algn="ctr"/>
            <a:r>
              <a:rPr lang="en-GB" sz="2400" dirty="0" smtClean="0"/>
              <a:t>Share </a:t>
            </a:r>
          </a:p>
          <a:p>
            <a:pPr algn="ctr"/>
            <a:r>
              <a:rPr lang="en-GB" sz="2400" dirty="0" smtClean="0"/>
              <a:t>%</a:t>
            </a:r>
            <a:endParaRPr lang="en-GB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39257" y="4997516"/>
            <a:ext cx="1425689" cy="1200329"/>
            <a:chOff x="5739257" y="4997516"/>
            <a:chExt cx="1425689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6179292" y="4997516"/>
              <a:ext cx="985654" cy="120032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/>
                <a:t>Excess</a:t>
              </a:r>
            </a:p>
            <a:p>
              <a:pPr algn="ctr"/>
              <a:r>
                <a:rPr lang="en-GB" sz="2400" dirty="0" smtClean="0"/>
                <a:t>Cost</a:t>
              </a:r>
            </a:p>
            <a:p>
              <a:pPr algn="ctr"/>
              <a:r>
                <a:rPr lang="en-GB" sz="2400" dirty="0" smtClean="0"/>
                <a:t>Index</a:t>
              </a:r>
              <a:endParaRPr lang="en-GB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39257" y="5303317"/>
              <a:ext cx="344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X</a:t>
              </a:r>
              <a:endParaRPr lang="en-GB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65692" y="5010399"/>
            <a:ext cx="1430049" cy="1200329"/>
            <a:chOff x="7265692" y="5010399"/>
            <a:chExt cx="1430049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7668344" y="5010399"/>
              <a:ext cx="1027397" cy="120032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/>
                <a:t>Target </a:t>
              </a:r>
            </a:p>
            <a:p>
              <a:pPr algn="ctr"/>
              <a:r>
                <a:rPr lang="en-GB" sz="2400" dirty="0" smtClean="0"/>
                <a:t>Share</a:t>
              </a:r>
            </a:p>
            <a:p>
              <a:pPr algn="ctr"/>
              <a:r>
                <a:rPr lang="en-GB" sz="2400" dirty="0"/>
                <a:t>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65692" y="5303317"/>
              <a:ext cx="344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=</a:t>
              </a:r>
              <a:endParaRPr lang="en-GB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41487" y="4139996"/>
            <a:ext cx="3513889" cy="2038126"/>
            <a:chOff x="2141487" y="4139996"/>
            <a:chExt cx="3513889" cy="2038126"/>
          </a:xfrm>
        </p:grpSpPr>
        <p:sp>
          <p:nvSpPr>
            <p:cNvPr id="7" name="TextBox 6"/>
            <p:cNvSpPr txBox="1"/>
            <p:nvPr/>
          </p:nvSpPr>
          <p:spPr>
            <a:xfrm>
              <a:off x="2641250" y="4972042"/>
              <a:ext cx="935000" cy="120032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/>
                <a:t>Age </a:t>
              </a:r>
            </a:p>
            <a:p>
              <a:pPr algn="ctr"/>
              <a:r>
                <a:rPr lang="en-GB" sz="2400" dirty="0" smtClean="0"/>
                <a:t>&amp; sex </a:t>
              </a:r>
            </a:p>
            <a:p>
              <a:pPr algn="ctr"/>
              <a:r>
                <a:rPr lang="en-GB" sz="2400" dirty="0" smtClean="0"/>
                <a:t>index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41487" y="5384747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X</a:t>
              </a:r>
              <a:endParaRPr lang="en-GB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62660" y="4977793"/>
              <a:ext cx="1492716" cy="120032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/>
                <a:t>Morbidity </a:t>
              </a:r>
            </a:p>
            <a:p>
              <a:pPr algn="ctr"/>
              <a:r>
                <a:rPr lang="en-GB" sz="2400" dirty="0" smtClean="0"/>
                <a:t>&amp; Life Cs</a:t>
              </a:r>
            </a:p>
            <a:p>
              <a:pPr algn="ctr"/>
              <a:r>
                <a:rPr lang="en-GB" sz="2400" dirty="0" smtClean="0"/>
                <a:t>index</a:t>
              </a:r>
              <a:endParaRPr lang="en-GB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5631" y="5366848"/>
              <a:ext cx="344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X</a:t>
              </a:r>
              <a:endParaRPr lang="en-GB" sz="2400" dirty="0"/>
            </a:p>
          </p:txBody>
        </p:sp>
        <p:sp>
          <p:nvSpPr>
            <p:cNvPr id="19" name="Left Brace 18"/>
            <p:cNvSpPr/>
            <p:nvPr/>
          </p:nvSpPr>
          <p:spPr>
            <a:xfrm rot="5400000">
              <a:off x="3893649" y="3311017"/>
              <a:ext cx="495179" cy="3028275"/>
            </a:xfrm>
            <a:prstGeom prst="leftBrace">
              <a:avLst>
                <a:gd name="adj1" fmla="val 8333"/>
                <a:gd name="adj2" fmla="val 49527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25631" y="4139996"/>
              <a:ext cx="1000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Need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705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41" y="188640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Data: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3312368"/>
          </a:xfrm>
        </p:spPr>
        <p:txBody>
          <a:bodyPr>
            <a:normAutofit/>
          </a:bodyPr>
          <a:lstStyle/>
          <a:p>
            <a:pPr fontAlgn="ctr"/>
            <a:r>
              <a:rPr lang="en-GB" sz="2800" dirty="0"/>
              <a:t>Built up </a:t>
            </a:r>
            <a:r>
              <a:rPr lang="en-GB" sz="2800" dirty="0" smtClean="0"/>
              <a:t>using small area information</a:t>
            </a:r>
          </a:p>
          <a:p>
            <a:pPr fontAlgn="ctr"/>
            <a:r>
              <a:rPr lang="en-GB" sz="2800" dirty="0" smtClean="0"/>
              <a:t>Basic geographical unit is the data zone (or </a:t>
            </a:r>
            <a:r>
              <a:rPr lang="en-GB" sz="2800" dirty="0" err="1" smtClean="0"/>
              <a:t>IG</a:t>
            </a:r>
            <a:r>
              <a:rPr lang="en-GB" sz="2800" dirty="0" smtClean="0"/>
              <a:t>)</a:t>
            </a:r>
            <a:endParaRPr lang="en-GB" sz="2800" dirty="0"/>
          </a:p>
          <a:p>
            <a:pPr fontAlgn="ctr"/>
            <a:endParaRPr lang="en-GB" sz="2500" dirty="0"/>
          </a:p>
          <a:p>
            <a:pPr fontAlgn="ctr"/>
            <a:endParaRPr lang="en-GB" sz="25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8552" y="5229200"/>
            <a:ext cx="8722855" cy="1201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endParaRPr lang="en-GB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47210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078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/>
              <a:t>Health Boards:</a:t>
            </a:r>
            <a:endParaRPr lang="en-GB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588" y="1088740"/>
            <a:ext cx="6475450" cy="55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84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93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0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393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35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41" y="188640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Data: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292588"/>
          </a:xfrm>
        </p:spPr>
        <p:txBody>
          <a:bodyPr>
            <a:normAutofit/>
          </a:bodyPr>
          <a:lstStyle/>
          <a:p>
            <a:pPr fontAlgn="ctr"/>
            <a:r>
              <a:rPr lang="en-GB" sz="2800" dirty="0"/>
              <a:t>Resident population characteristics and socio-economic environment</a:t>
            </a:r>
          </a:p>
          <a:p>
            <a:pPr fontAlgn="ctr"/>
            <a:r>
              <a:rPr lang="en-GB" sz="2800" dirty="0" err="1" smtClean="0"/>
              <a:t>NRS</a:t>
            </a:r>
            <a:r>
              <a:rPr lang="en-GB" sz="2800" dirty="0" smtClean="0"/>
              <a:t> population projections – rebased</a:t>
            </a:r>
          </a:p>
          <a:p>
            <a:pPr fontAlgn="ctr"/>
            <a:r>
              <a:rPr lang="en-GB" sz="2800" dirty="0" smtClean="0"/>
              <a:t>Need </a:t>
            </a:r>
            <a:r>
              <a:rPr lang="en-GB" sz="2800" dirty="0"/>
              <a:t>is modelled using healthcare utilisation (volume and cost</a:t>
            </a:r>
            <a:r>
              <a:rPr lang="en-GB" sz="2800" dirty="0" smtClean="0"/>
              <a:t>)</a:t>
            </a:r>
          </a:p>
          <a:p>
            <a:pPr fontAlgn="ctr"/>
            <a:r>
              <a:rPr lang="en-GB" sz="2800" dirty="0" err="1" smtClean="0"/>
              <a:t>SMR</a:t>
            </a:r>
            <a:r>
              <a:rPr lang="en-GB" sz="2800" dirty="0" smtClean="0"/>
              <a:t> activity and Costs Book costs by speciality</a:t>
            </a:r>
          </a:p>
          <a:p>
            <a:pPr fontAlgn="ctr"/>
            <a:endParaRPr lang="en-GB" sz="25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8552" y="5229200"/>
            <a:ext cx="8722855" cy="1201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endParaRPr lang="en-GB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23050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41" y="188640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Method: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292588"/>
          </a:xfrm>
        </p:spPr>
        <p:txBody>
          <a:bodyPr>
            <a:normAutofit/>
          </a:bodyPr>
          <a:lstStyle/>
          <a:p>
            <a:pPr fontAlgn="ctr"/>
            <a:r>
              <a:rPr lang="en-GB" sz="2800" dirty="0" smtClean="0"/>
              <a:t>Costing methodology</a:t>
            </a:r>
          </a:p>
          <a:p>
            <a:pPr fontAlgn="ctr"/>
            <a:r>
              <a:rPr lang="en-GB" sz="2800" dirty="0" smtClean="0"/>
              <a:t>Episodes </a:t>
            </a:r>
            <a:r>
              <a:rPr lang="en-GB" sz="2800" dirty="0"/>
              <a:t>not </a:t>
            </a:r>
            <a:r>
              <a:rPr lang="en-GB" sz="2800" dirty="0" smtClean="0"/>
              <a:t>spells</a:t>
            </a:r>
          </a:p>
          <a:p>
            <a:pPr fontAlgn="ctr"/>
            <a:r>
              <a:rPr lang="en-GB" sz="2800" dirty="0" smtClean="0"/>
              <a:t>By care programme and diagnostic group</a:t>
            </a:r>
            <a:endParaRPr lang="en-GB" sz="2800" dirty="0"/>
          </a:p>
          <a:p>
            <a:pPr fontAlgn="ctr"/>
            <a:endParaRPr lang="en-GB" sz="25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8552" y="5229200"/>
            <a:ext cx="8722855" cy="1201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endParaRPr lang="en-GB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21656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8407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Method:</a:t>
            </a:r>
            <a:r>
              <a:rPr lang="en-GB" sz="2800" dirty="0" smtClean="0"/>
              <a:t> age </a:t>
            </a:r>
            <a:r>
              <a:rPr lang="en-GB" sz="2800" dirty="0"/>
              <a:t>and sex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72" y="980728"/>
            <a:ext cx="8219256" cy="756083"/>
          </a:xfrm>
        </p:spPr>
        <p:txBody>
          <a:bodyPr>
            <a:noAutofit/>
          </a:bodyPr>
          <a:lstStyle/>
          <a:p>
            <a:pPr lvl="1" fontAlgn="ctr">
              <a:buFont typeface="Arial" pitchFamily="34" charset="0"/>
              <a:buChar char="•"/>
            </a:pPr>
            <a:r>
              <a:rPr lang="en-GB" dirty="0" smtClean="0"/>
              <a:t>estimated national </a:t>
            </a:r>
            <a:r>
              <a:rPr lang="en-GB" dirty="0"/>
              <a:t>average cost by age for </a:t>
            </a:r>
            <a:r>
              <a:rPr lang="en-GB" dirty="0" smtClean="0"/>
              <a:t>males </a:t>
            </a:r>
            <a:r>
              <a:rPr lang="en-GB" dirty="0"/>
              <a:t>and </a:t>
            </a:r>
            <a:r>
              <a:rPr lang="en-GB" dirty="0" smtClean="0"/>
              <a:t>females</a:t>
            </a:r>
            <a:endParaRPr lang="en-GB" dirty="0"/>
          </a:p>
          <a:p>
            <a:pPr marL="0" indent="0">
              <a:buNone/>
            </a:pPr>
            <a:endParaRPr lang="en-GB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13839"/>
            <a:ext cx="7812868" cy="48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22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Method:</a:t>
            </a:r>
            <a:r>
              <a:rPr lang="en-GB" sz="2800" dirty="0" smtClean="0"/>
              <a:t> Morbidity and Life Circumstances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19256" cy="4525963"/>
          </a:xfrm>
        </p:spPr>
        <p:txBody>
          <a:bodyPr>
            <a:normAutofit/>
          </a:bodyPr>
          <a:lstStyle/>
          <a:p>
            <a:pPr fontAlgn="ctr"/>
            <a:r>
              <a:rPr lang="en-GB" sz="2800" dirty="0" smtClean="0"/>
              <a:t>Morbidity </a:t>
            </a:r>
            <a:r>
              <a:rPr lang="en-GB" sz="2800" dirty="0"/>
              <a:t>and Life Circumstances </a:t>
            </a:r>
            <a:r>
              <a:rPr lang="en-GB" sz="2800" dirty="0" smtClean="0"/>
              <a:t>effect captures the variation in utilisation relative to the age and sex effect</a:t>
            </a:r>
          </a:p>
          <a:p>
            <a:pPr fontAlgn="ctr"/>
            <a:r>
              <a:rPr lang="en-GB" sz="2800" dirty="0" smtClean="0"/>
              <a:t>Measured by the cost ratio for the data zone</a:t>
            </a:r>
          </a:p>
          <a:p>
            <a:pPr fontAlgn="ctr"/>
            <a:r>
              <a:rPr lang="en-GB" sz="2800" dirty="0" smtClean="0"/>
              <a:t>(Actual cost)/(Expected cost)</a:t>
            </a:r>
          </a:p>
          <a:p>
            <a:pPr fontAlgn="ctr"/>
            <a:r>
              <a:rPr lang="en-GB" sz="2800" dirty="0" smtClean="0"/>
              <a:t>Scotland average = 1</a:t>
            </a:r>
          </a:p>
          <a:p>
            <a:pPr fontAlgn="ctr"/>
            <a:r>
              <a:rPr lang="en-GB" sz="2800" dirty="0" smtClean="0"/>
              <a:t>Variation above or below Scotland average related to socio-economic </a:t>
            </a:r>
            <a:r>
              <a:rPr lang="en-GB" sz="2800" dirty="0"/>
              <a:t>indicators of need</a:t>
            </a:r>
            <a:r>
              <a:rPr lang="en-GB" sz="2800" dirty="0" smtClean="0"/>
              <a:t>;</a:t>
            </a:r>
            <a:r>
              <a:rPr lang="en-GB" sz="2800" dirty="0"/>
              <a:t> </a:t>
            </a:r>
            <a:endParaRPr lang="en-GB" sz="2800" dirty="0" smtClean="0"/>
          </a:p>
          <a:p>
            <a:pPr fontAlgn="ctr"/>
            <a:r>
              <a:rPr lang="en-GB" sz="2800" dirty="0" smtClean="0"/>
              <a:t>Analysis undertaken by diagnostic group</a:t>
            </a:r>
            <a:endParaRPr lang="en-GB" sz="2800" dirty="0"/>
          </a:p>
          <a:p>
            <a:pPr marL="0" indent="0">
              <a:buNone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xmlns="" val="14449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latin typeface="+mn-lt"/>
              </a:rPr>
              <a:t>Outline: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36204"/>
            <a:ext cx="7931224" cy="4061048"/>
          </a:xfrm>
        </p:spPr>
        <p:txBody>
          <a:bodyPr>
            <a:normAutofit/>
          </a:bodyPr>
          <a:lstStyle/>
          <a:p>
            <a:pPr fontAlgn="ctr"/>
            <a:r>
              <a:rPr lang="en-GB" sz="2800" dirty="0" smtClean="0"/>
              <a:t>Role of the formula</a:t>
            </a:r>
          </a:p>
          <a:p>
            <a:pPr fontAlgn="ctr"/>
            <a:r>
              <a:rPr lang="en-GB" sz="2800" dirty="0" smtClean="0"/>
              <a:t>Basic overview of the issues</a:t>
            </a:r>
          </a:p>
          <a:p>
            <a:pPr fontAlgn="ctr"/>
            <a:r>
              <a:rPr lang="en-GB" sz="2800" dirty="0" smtClean="0"/>
              <a:t>Structure, data and methods</a:t>
            </a:r>
            <a:endParaRPr lang="en-GB" sz="2800" dirty="0"/>
          </a:p>
          <a:p>
            <a:pPr fontAlgn="ctr"/>
            <a:r>
              <a:rPr lang="en-GB" sz="2800" dirty="0" smtClean="0"/>
              <a:t>Formula outputs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8693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4554292"/>
              </p:ext>
            </p:extLst>
          </p:nvPr>
        </p:nvGraphicFramePr>
        <p:xfrm>
          <a:off x="1691680" y="3462116"/>
          <a:ext cx="5148570" cy="2724150"/>
        </p:xfrm>
        <a:graphic>
          <a:graphicData uri="http://schemas.openxmlformats.org/drawingml/2006/table">
            <a:tbl>
              <a:tblPr/>
              <a:tblGrid>
                <a:gridCol w="343238"/>
                <a:gridCol w="343238"/>
                <a:gridCol w="343238"/>
                <a:gridCol w="343238"/>
                <a:gridCol w="343238"/>
                <a:gridCol w="343238"/>
                <a:gridCol w="343238"/>
                <a:gridCol w="343238"/>
                <a:gridCol w="343238"/>
                <a:gridCol w="343238"/>
                <a:gridCol w="343238"/>
                <a:gridCol w="343238"/>
                <a:gridCol w="343238"/>
                <a:gridCol w="343238"/>
                <a:gridCol w="343238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/>
              <a:t>Method:</a:t>
            </a:r>
            <a:r>
              <a:rPr lang="en-GB" sz="2800" dirty="0" smtClean="0"/>
              <a:t> estimating the </a:t>
            </a:r>
            <a:r>
              <a:rPr lang="en-GB" sz="2800" dirty="0" err="1" smtClean="0"/>
              <a:t>MLC</a:t>
            </a:r>
            <a:r>
              <a:rPr lang="en-GB" sz="2800" dirty="0" smtClean="0"/>
              <a:t> effect</a:t>
            </a:r>
            <a:endParaRPr lang="en-GB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35696" y="3717032"/>
            <a:ext cx="5544616" cy="176419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4617132"/>
            <a:ext cx="1944216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516216" y="4005064"/>
            <a:ext cx="0" cy="61206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 flipH="1">
            <a:off x="6751094" y="4005064"/>
            <a:ext cx="144016" cy="61206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vert270" rtlCol="0" anchor="ctr">
            <a:scene3d>
              <a:camera prst="orthographicFront">
                <a:rot lat="0" lon="6000000" rev="0"/>
              </a:camera>
              <a:lightRig rig="threePt" dir="t"/>
            </a:scene3d>
          </a:bodyPr>
          <a:lstStyle/>
          <a:p>
            <a:pPr algn="ctr"/>
            <a:endParaRPr lang="en-GB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5417305" y="3905134"/>
            <a:ext cx="272459" cy="19253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67993" y="4867817"/>
            <a:ext cx="164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Change in need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9462" y="4005064"/>
            <a:ext cx="210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Change in utilisation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524" y="194819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Age &amp; Sex Adjusted Utilisation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691680" y="1844824"/>
            <a:ext cx="0" cy="446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91680" y="6309320"/>
            <a:ext cx="5796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44108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Socio-economic  conditions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691680" y="4599130"/>
            <a:ext cx="5851502" cy="1800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69058" y="4378605"/>
            <a:ext cx="3240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1</a:t>
            </a:r>
            <a:endParaRPr lang="en-GB" sz="25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593094" y="4617132"/>
            <a:ext cx="985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50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/>
      <p:bldP spid="2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6161802"/>
              </p:ext>
            </p:extLst>
          </p:nvPr>
        </p:nvGraphicFramePr>
        <p:xfrm>
          <a:off x="2403810" y="1772816"/>
          <a:ext cx="1816100" cy="4295775"/>
        </p:xfrm>
        <a:graphic>
          <a:graphicData uri="http://schemas.openxmlformats.org/drawingml/2006/table">
            <a:tbl>
              <a:tblPr/>
              <a:tblGrid>
                <a:gridCol w="165100"/>
                <a:gridCol w="165100"/>
                <a:gridCol w="165100"/>
                <a:gridCol w="165100"/>
                <a:gridCol w="165100"/>
                <a:gridCol w="165100"/>
                <a:gridCol w="165100"/>
                <a:gridCol w="165100"/>
                <a:gridCol w="165100"/>
                <a:gridCol w="165100"/>
                <a:gridCol w="1651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/>
              <a:t>Method:</a:t>
            </a:r>
            <a:r>
              <a:rPr lang="en-GB" sz="2800" dirty="0" smtClean="0"/>
              <a:t> estimating the </a:t>
            </a:r>
            <a:r>
              <a:rPr lang="en-GB" sz="2800" dirty="0" err="1" smtClean="0"/>
              <a:t>MLC</a:t>
            </a:r>
            <a:r>
              <a:rPr lang="en-GB" sz="2800" dirty="0" smtClean="0"/>
              <a:t> effect</a:t>
            </a:r>
            <a:endParaRPr lang="en-GB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663788" y="1952528"/>
            <a:ext cx="1656184" cy="385242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7524" y="19481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Utilisation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691680" y="1844824"/>
            <a:ext cx="0" cy="446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91680" y="6309320"/>
            <a:ext cx="5796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4108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Socio-economic 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424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053958"/>
              </p:ext>
            </p:extLst>
          </p:nvPr>
        </p:nvGraphicFramePr>
        <p:xfrm>
          <a:off x="2195738" y="3263106"/>
          <a:ext cx="4987402" cy="2343150"/>
        </p:xfrm>
        <a:graphic>
          <a:graphicData uri="http://schemas.openxmlformats.org/drawingml/2006/table">
            <a:tbl>
              <a:tblPr/>
              <a:tblGrid>
                <a:gridCol w="356243"/>
                <a:gridCol w="356243"/>
                <a:gridCol w="356243"/>
                <a:gridCol w="356243"/>
                <a:gridCol w="356243"/>
                <a:gridCol w="356243"/>
                <a:gridCol w="356243"/>
                <a:gridCol w="356243"/>
                <a:gridCol w="356243"/>
                <a:gridCol w="356243"/>
                <a:gridCol w="362004"/>
                <a:gridCol w="350482"/>
                <a:gridCol w="356243"/>
                <a:gridCol w="356243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/>
              <a:t>Method:</a:t>
            </a:r>
            <a:r>
              <a:rPr lang="en-GB" sz="2800" dirty="0" smtClean="0"/>
              <a:t> estimating the </a:t>
            </a:r>
            <a:r>
              <a:rPr lang="en-GB" sz="2800" dirty="0" err="1" smtClean="0"/>
              <a:t>MLC</a:t>
            </a:r>
            <a:r>
              <a:rPr lang="en-GB" sz="2800" dirty="0" smtClean="0"/>
              <a:t> effect</a:t>
            </a:r>
            <a:endParaRPr lang="en-GB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11760" y="4077072"/>
            <a:ext cx="4771382" cy="72008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7524" y="19481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Utilisation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691680" y="1844824"/>
            <a:ext cx="0" cy="446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91680" y="6309320"/>
            <a:ext cx="5796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4108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Socio-economic 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6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7429048"/>
              </p:ext>
            </p:extLst>
          </p:nvPr>
        </p:nvGraphicFramePr>
        <p:xfrm>
          <a:off x="2195738" y="3263106"/>
          <a:ext cx="4987402" cy="2343150"/>
        </p:xfrm>
        <a:graphic>
          <a:graphicData uri="http://schemas.openxmlformats.org/drawingml/2006/table">
            <a:tbl>
              <a:tblPr/>
              <a:tblGrid>
                <a:gridCol w="356243"/>
                <a:gridCol w="356243"/>
                <a:gridCol w="356243"/>
                <a:gridCol w="356243"/>
                <a:gridCol w="356243"/>
                <a:gridCol w="356243"/>
                <a:gridCol w="356243"/>
                <a:gridCol w="356243"/>
                <a:gridCol w="356243"/>
                <a:gridCol w="356243"/>
                <a:gridCol w="362004"/>
                <a:gridCol w="350482"/>
                <a:gridCol w="356243"/>
                <a:gridCol w="356243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/>
              <a:t>Method:</a:t>
            </a:r>
            <a:r>
              <a:rPr lang="en-GB" sz="2800" dirty="0" smtClean="0"/>
              <a:t> estimating the </a:t>
            </a:r>
            <a:r>
              <a:rPr lang="en-GB" sz="2800" dirty="0" err="1" smtClean="0"/>
              <a:t>MLC</a:t>
            </a:r>
            <a:r>
              <a:rPr lang="en-GB" sz="2800" dirty="0" smtClean="0"/>
              <a:t> effect</a:t>
            </a:r>
            <a:endParaRPr lang="en-GB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11760" y="4077072"/>
            <a:ext cx="4771382" cy="72008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7524" y="19481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Utilisation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691680" y="1844824"/>
            <a:ext cx="0" cy="446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91680" y="6309320"/>
            <a:ext cx="5796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76156" y="3501008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50964" y="458112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44108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Socio-economic 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359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/>
              <a:t>Method:</a:t>
            </a:r>
            <a:r>
              <a:rPr lang="en-GB" sz="2800" dirty="0" smtClean="0"/>
              <a:t> variation in (unit) </a:t>
            </a:r>
            <a:r>
              <a:rPr lang="en-GB" sz="2800" b="1" dirty="0" smtClean="0"/>
              <a:t>cost</a:t>
            </a:r>
            <a:r>
              <a:rPr lang="en-GB" sz="2800" dirty="0" smtClean="0"/>
              <a:t> …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931224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GB" sz="2500" b="1" dirty="0" smtClean="0"/>
              <a:t>‘Unavoidable Excess </a:t>
            </a:r>
            <a:r>
              <a:rPr lang="en-GB" sz="2500" b="1" dirty="0"/>
              <a:t>C</a:t>
            </a:r>
            <a:r>
              <a:rPr lang="en-GB" sz="2500" b="1" dirty="0" smtClean="0"/>
              <a:t>ost Adjustment’</a:t>
            </a:r>
            <a:r>
              <a:rPr lang="en-GB" sz="2500" dirty="0" smtClean="0"/>
              <a:t> </a:t>
            </a:r>
            <a:endParaRPr lang="en-GB" sz="2500" dirty="0"/>
          </a:p>
          <a:p>
            <a:pPr lvl="1" fontAlgn="ctr">
              <a:buFont typeface="Arial" pitchFamily="34" charset="0"/>
              <a:buChar char="•"/>
            </a:pPr>
            <a:r>
              <a:rPr lang="en-GB" sz="2500" dirty="0" smtClean="0"/>
              <a:t>Ratio of local </a:t>
            </a:r>
            <a:r>
              <a:rPr lang="en-GB" sz="2500" dirty="0"/>
              <a:t>unit costs relative to national unit </a:t>
            </a:r>
            <a:r>
              <a:rPr lang="en-GB" sz="2500" dirty="0" smtClean="0"/>
              <a:t>costs</a:t>
            </a:r>
            <a:endParaRPr lang="en-GB" sz="2500" dirty="0"/>
          </a:p>
          <a:p>
            <a:pPr lvl="1" fontAlgn="ctr">
              <a:buFont typeface="Arial" pitchFamily="34" charset="0"/>
              <a:buChar char="•"/>
            </a:pPr>
            <a:r>
              <a:rPr lang="en-GB" sz="2500" dirty="0" err="1" smtClean="0"/>
              <a:t>DZ</a:t>
            </a:r>
            <a:r>
              <a:rPr lang="en-GB" sz="2500" dirty="0" smtClean="0"/>
              <a:t> ratio averaged of across </a:t>
            </a:r>
            <a:r>
              <a:rPr lang="en-GB" sz="2500" dirty="0"/>
              <a:t>urban-rural </a:t>
            </a:r>
            <a:r>
              <a:rPr lang="en-GB" sz="2500" dirty="0" smtClean="0"/>
              <a:t>geographies</a:t>
            </a:r>
          </a:p>
          <a:p>
            <a:pPr lvl="1" fontAlgn="ctr">
              <a:buFont typeface="Arial" pitchFamily="34" charset="0"/>
              <a:buChar char="•"/>
            </a:pPr>
            <a:r>
              <a:rPr lang="en-GB" sz="2500" dirty="0" smtClean="0">
                <a:effectLst/>
              </a:rPr>
              <a:t>Objective geographical classification - control for variation in effic</a:t>
            </a:r>
            <a:r>
              <a:rPr lang="en-GB" sz="2500" dirty="0" smtClean="0"/>
              <a:t>iency</a:t>
            </a:r>
            <a:endParaRPr lang="en-GB" sz="2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4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Outputs:</a:t>
            </a:r>
            <a:r>
              <a:rPr lang="en-GB" sz="2800" dirty="0" smtClean="0"/>
              <a:t> Published Target Shares</a:t>
            </a:r>
            <a:endParaRPr lang="en-GB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48" y="1124744"/>
            <a:ext cx="817290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57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00" y="188640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Outputs: magnitude of variation in weights …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32211" y="1268759"/>
            <a:ext cx="935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Age </a:t>
            </a:r>
          </a:p>
          <a:p>
            <a:pPr algn="ctr"/>
            <a:r>
              <a:rPr lang="en-GB" sz="2400" dirty="0" smtClean="0"/>
              <a:t>&amp; sex </a:t>
            </a:r>
          </a:p>
          <a:p>
            <a:pPr algn="ctr"/>
            <a:r>
              <a:rPr lang="en-GB" sz="2400" dirty="0" smtClean="0"/>
              <a:t>index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4126" y="1300392"/>
            <a:ext cx="149271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Morbidity </a:t>
            </a:r>
          </a:p>
          <a:p>
            <a:pPr algn="ctr"/>
            <a:r>
              <a:rPr lang="en-GB" sz="2400" dirty="0" smtClean="0"/>
              <a:t>&amp; Life Cs</a:t>
            </a:r>
          </a:p>
          <a:p>
            <a:pPr algn="ctr"/>
            <a:r>
              <a:rPr lang="en-GB" sz="2400" dirty="0" smtClean="0"/>
              <a:t>index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71070" y="1268759"/>
            <a:ext cx="98565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Excess</a:t>
            </a:r>
          </a:p>
          <a:p>
            <a:pPr algn="ctr"/>
            <a:r>
              <a:rPr lang="en-GB" sz="2400" dirty="0" smtClean="0"/>
              <a:t>Cost</a:t>
            </a:r>
          </a:p>
          <a:p>
            <a:pPr algn="ctr"/>
            <a:r>
              <a:rPr lang="en-GB" sz="2400" dirty="0" smtClean="0"/>
              <a:t>index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434590" y="1284796"/>
            <a:ext cx="106824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Overall</a:t>
            </a:r>
          </a:p>
          <a:p>
            <a:pPr algn="ctr"/>
            <a:r>
              <a:rPr lang="en-GB" sz="2400" dirty="0" smtClean="0"/>
              <a:t>index</a:t>
            </a:r>
          </a:p>
          <a:p>
            <a:pPr algn="ctr"/>
            <a:endParaRPr lang="en-GB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8840759"/>
              </p:ext>
            </p:extLst>
          </p:nvPr>
        </p:nvGraphicFramePr>
        <p:xfrm>
          <a:off x="2629819" y="4027567"/>
          <a:ext cx="5873012" cy="76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8045"/>
                <a:gridCol w="1872208"/>
                <a:gridCol w="1728192"/>
                <a:gridCol w="1554567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 dirty="0" smtClean="0">
                          <a:effectLst/>
                        </a:rPr>
                        <a:t>0.52</a:t>
                      </a:r>
                      <a:endParaRPr lang="en-GB" sz="2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 dirty="0" smtClean="0">
                          <a:effectLst/>
                        </a:rPr>
                        <a:t>0.71</a:t>
                      </a:r>
                      <a:endParaRPr lang="en-GB" sz="2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 dirty="0" smtClean="0">
                          <a:effectLst/>
                        </a:rPr>
                        <a:t>0.97</a:t>
                      </a:r>
                      <a:endParaRPr lang="en-GB" sz="2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 dirty="0" smtClean="0">
                          <a:effectLst/>
                        </a:rPr>
                        <a:t>0.41</a:t>
                      </a:r>
                      <a:endParaRPr lang="en-GB" sz="2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 dirty="0" smtClean="0">
                          <a:effectLst/>
                        </a:rPr>
                        <a:t>2.07</a:t>
                      </a:r>
                      <a:endParaRPr lang="en-GB" sz="2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 dirty="0" smtClean="0">
                          <a:effectLst/>
                        </a:rPr>
                        <a:t>1.85</a:t>
                      </a:r>
                      <a:endParaRPr lang="en-GB" sz="2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 dirty="0" smtClean="0">
                          <a:effectLst/>
                        </a:rPr>
                        <a:t>1.38</a:t>
                      </a:r>
                      <a:endParaRPr lang="en-GB" sz="2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500" u="none" strike="noStrike" dirty="0" smtClean="0">
                          <a:effectLst/>
                        </a:rPr>
                        <a:t>2.18</a:t>
                      </a:r>
                      <a:endParaRPr lang="en-GB" sz="2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071" y="4185084"/>
            <a:ext cx="1656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Data Zone</a:t>
            </a:r>
            <a:endParaRPr lang="en-GB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268552" y="3140968"/>
            <a:ext cx="1927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Health Board</a:t>
            </a:r>
            <a:endParaRPr lang="en-GB" sz="2500" dirty="0"/>
          </a:p>
        </p:txBody>
      </p:sp>
      <p:graphicFrame>
        <p:nvGraphicFramePr>
          <p:cNvPr id="21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8985973"/>
              </p:ext>
            </p:extLst>
          </p:nvPr>
        </p:nvGraphicFramePr>
        <p:xfrm>
          <a:off x="2553697" y="2904060"/>
          <a:ext cx="5934430" cy="76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79463"/>
                <a:gridCol w="1872208"/>
                <a:gridCol w="1728192"/>
                <a:gridCol w="1554567"/>
              </a:tblGrid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b="0" i="0" u="none" strike="noStrike" dirty="0" smtClean="0"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0" marR="0" marT="0" marB="0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b="0" i="0" u="none" strike="noStrike" dirty="0" smtClean="0">
                          <a:effectLst/>
                          <a:latin typeface="+mn-lt"/>
                        </a:rPr>
                        <a:t>0.90</a:t>
                      </a:r>
                      <a:endParaRPr lang="en-GB" sz="2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b="0" i="0" u="none" strike="noStrike" dirty="0" smtClean="0">
                          <a:effectLst/>
                          <a:latin typeface="+mn-lt"/>
                        </a:rPr>
                        <a:t>0.98</a:t>
                      </a:r>
                      <a:endParaRPr lang="en-GB" sz="2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b="0" i="0" u="none" strike="noStrike" dirty="0" smtClean="0">
                          <a:effectLst/>
                          <a:latin typeface="+mn-lt"/>
                        </a:rPr>
                        <a:t>0.91</a:t>
                      </a:r>
                      <a:endParaRPr lang="en-GB" sz="2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b="0" i="0" u="none" strike="noStrike" dirty="0" smtClean="0">
                          <a:effectLst/>
                          <a:latin typeface="+mn-lt"/>
                        </a:rPr>
                        <a:t>1.12</a:t>
                      </a:r>
                      <a:endParaRPr lang="en-GB" sz="2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b="0" i="0" u="none" strike="noStrike" dirty="0" smtClean="0">
                          <a:effectLst/>
                          <a:latin typeface="+mn-lt"/>
                        </a:rPr>
                        <a:t>1.10</a:t>
                      </a:r>
                      <a:endParaRPr lang="en-GB" sz="2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b="0" i="0" u="none" strike="noStrike" dirty="0" smtClean="0">
                          <a:effectLst/>
                          <a:latin typeface="+mn-lt"/>
                        </a:rPr>
                        <a:t>1.20</a:t>
                      </a:r>
                      <a:endParaRPr lang="en-GB" sz="2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2500" b="0" i="0" u="none" strike="noStrike" dirty="0" smtClean="0">
                          <a:effectLst/>
                          <a:latin typeface="+mn-lt"/>
                        </a:rPr>
                        <a:t>1.29</a:t>
                      </a:r>
                      <a:endParaRPr lang="en-GB" sz="25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23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6" grpId="0" animBg="1"/>
      <p:bldP spid="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656183"/>
          </a:xfrm>
        </p:spPr>
        <p:txBody>
          <a:bodyPr>
            <a:normAutofit/>
          </a:bodyPr>
          <a:lstStyle/>
          <a:p>
            <a:r>
              <a:rPr lang="en-GB" sz="2800" b="1" dirty="0" err="1" smtClean="0">
                <a:cs typeface="Arial" pitchFamily="34" charset="0"/>
              </a:rPr>
              <a:t>NRAC</a:t>
            </a:r>
            <a:r>
              <a:rPr lang="en-GB" sz="2800" b="1" dirty="0" smtClean="0">
                <a:cs typeface="Arial" pitchFamily="34" charset="0"/>
              </a:rPr>
              <a:t> Resource Allocation Formula:</a:t>
            </a:r>
            <a:r>
              <a:rPr lang="en-GB" sz="2800" dirty="0" smtClean="0">
                <a:cs typeface="Arial" pitchFamily="34" charset="0"/>
              </a:rPr>
              <a:t> </a:t>
            </a:r>
            <a:br>
              <a:rPr lang="en-GB" sz="2800" dirty="0" smtClean="0">
                <a:cs typeface="Arial" pitchFamily="34" charset="0"/>
              </a:rPr>
            </a:br>
            <a:r>
              <a:rPr lang="en-GB" sz="2800" dirty="0" smtClean="0">
                <a:cs typeface="Arial" pitchFamily="34" charset="0"/>
              </a:rPr>
              <a:t>Purpose and Methods</a:t>
            </a:r>
            <a:endParaRPr lang="en-GB" sz="2800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Acute MLC sub-group: 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February 2014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628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Purpose: </a:t>
            </a:r>
            <a:r>
              <a:rPr lang="en-GB" sz="2800" dirty="0">
                <a:latin typeface="+mn-lt"/>
              </a:rPr>
              <a:t>to inform the distribution of around 70% of the health budget to 14 territorial boards 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36204"/>
            <a:ext cx="7931224" cy="4061048"/>
          </a:xfrm>
        </p:spPr>
        <p:txBody>
          <a:bodyPr>
            <a:normAutofit/>
          </a:bodyPr>
          <a:lstStyle/>
          <a:p>
            <a:pPr fontAlgn="ctr"/>
            <a:r>
              <a:rPr lang="en-GB" sz="2800" dirty="0"/>
              <a:t>Through the calculation of</a:t>
            </a:r>
            <a:r>
              <a:rPr lang="en-GB" sz="2800" b="1" dirty="0"/>
              <a:t> target</a:t>
            </a:r>
            <a:r>
              <a:rPr lang="en-GB" sz="2800" dirty="0"/>
              <a:t> </a:t>
            </a:r>
            <a:r>
              <a:rPr lang="en-GB" sz="2800" dirty="0" smtClean="0"/>
              <a:t>shares</a:t>
            </a:r>
          </a:p>
          <a:p>
            <a:pPr fontAlgn="ctr"/>
            <a:r>
              <a:rPr lang="en-GB" sz="2800" dirty="0" smtClean="0"/>
              <a:t>Using estimates of </a:t>
            </a:r>
            <a:r>
              <a:rPr lang="en-GB" sz="2800" b="1" dirty="0" smtClean="0"/>
              <a:t>predicted</a:t>
            </a:r>
            <a:r>
              <a:rPr lang="en-GB" sz="2800" dirty="0" smtClean="0"/>
              <a:t> need</a:t>
            </a:r>
          </a:p>
          <a:p>
            <a:pPr fontAlgn="ctr"/>
            <a:r>
              <a:rPr lang="en-GB" sz="2800" dirty="0" smtClean="0"/>
              <a:t>On </a:t>
            </a:r>
            <a:r>
              <a:rPr lang="en-GB" sz="2800" dirty="0"/>
              <a:t>an </a:t>
            </a:r>
            <a:r>
              <a:rPr lang="en-GB" sz="2800" b="1" dirty="0"/>
              <a:t>objective</a:t>
            </a:r>
            <a:r>
              <a:rPr lang="en-GB" sz="2800" dirty="0"/>
              <a:t> </a:t>
            </a:r>
            <a:r>
              <a:rPr lang="en-GB" sz="2800" dirty="0" smtClean="0"/>
              <a:t>basis</a:t>
            </a:r>
            <a:endParaRPr lang="en-GB" sz="2800" dirty="0"/>
          </a:p>
          <a:p>
            <a:pPr fontAlgn="ctr"/>
            <a:r>
              <a:rPr lang="en-GB" sz="2800" dirty="0" smtClean="0"/>
              <a:t>To </a:t>
            </a:r>
            <a:r>
              <a:rPr lang="en-GB" sz="2800" dirty="0"/>
              <a:t>ensure </a:t>
            </a:r>
            <a:r>
              <a:rPr lang="en-GB" sz="2800" b="1" dirty="0" smtClean="0"/>
              <a:t>equitable</a:t>
            </a:r>
            <a:r>
              <a:rPr lang="en-GB" sz="2800" dirty="0" smtClean="0"/>
              <a:t> access to healthcare</a:t>
            </a:r>
            <a:endParaRPr lang="en-GB" sz="2800" dirty="0"/>
          </a:p>
          <a:p>
            <a:pPr fontAlgn="ctr"/>
            <a:r>
              <a:rPr lang="en-GB" sz="2800" dirty="0" smtClean="0"/>
              <a:t>Taking account of </a:t>
            </a:r>
            <a:r>
              <a:rPr lang="en-GB" sz="2800" b="1" dirty="0"/>
              <a:t>relative</a:t>
            </a:r>
            <a:r>
              <a:rPr lang="en-GB" sz="2800" dirty="0"/>
              <a:t> </a:t>
            </a:r>
            <a:r>
              <a:rPr lang="en-GB" sz="2800" dirty="0" smtClean="0"/>
              <a:t>morbidity</a:t>
            </a:r>
          </a:p>
          <a:p>
            <a:pPr fontAlgn="ctr"/>
            <a:r>
              <a:rPr lang="en-GB" sz="2800" dirty="0" smtClean="0"/>
              <a:t>And the </a:t>
            </a:r>
            <a:r>
              <a:rPr lang="en-GB" sz="2800" b="1" dirty="0" smtClean="0"/>
              <a:t>relative</a:t>
            </a:r>
            <a:r>
              <a:rPr lang="en-GB" sz="2800" dirty="0" smtClean="0"/>
              <a:t> (unit) costs of service</a:t>
            </a:r>
            <a:endParaRPr lang="en-GB" sz="2500" dirty="0"/>
          </a:p>
          <a:p>
            <a:pPr marL="0" indent="0">
              <a:buNone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xmlns="" val="32255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500" b="1" dirty="0" smtClean="0"/>
              <a:t>Basic overview: relative need</a:t>
            </a:r>
            <a:endParaRPr lang="en-GB" sz="25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96" y="1531455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334" y="1547653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4159" y="1554861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884" y="1531455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755" y="1048090"/>
            <a:ext cx="206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Health board A</a:t>
            </a:r>
            <a:endParaRPr lang="en-GB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436" y="1547653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6753" y="1547652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1755" y="3789040"/>
            <a:ext cx="212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Health board  B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59" y="4294360"/>
            <a:ext cx="10541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010" y="4311122"/>
            <a:ext cx="10541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3835" y="4293096"/>
            <a:ext cx="10541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93902"/>
            <a:ext cx="7381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188" y="4393902"/>
            <a:ext cx="7381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348" y="4393902"/>
            <a:ext cx="7381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76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500" b="1" dirty="0" smtClean="0"/>
              <a:t>Basic overview: relative need</a:t>
            </a:r>
            <a:endParaRPr lang="en-GB" sz="25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96" y="1531455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832" y="4311122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884" y="1531455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755" y="1048090"/>
            <a:ext cx="206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Health board A</a:t>
            </a:r>
            <a:endParaRPr lang="en-GB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605" y="4336797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6753" y="1547652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1755" y="3789040"/>
            <a:ext cx="212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Health board  B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010" y="1554861"/>
            <a:ext cx="10541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670" y="1549772"/>
            <a:ext cx="10541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93902"/>
            <a:ext cx="7381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194" y="1554861"/>
            <a:ext cx="7381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348" y="4393902"/>
            <a:ext cx="7381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010" y="4311122"/>
            <a:ext cx="10541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315489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57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094"/>
          </a:xfrm>
        </p:spPr>
        <p:txBody>
          <a:bodyPr>
            <a:normAutofit/>
          </a:bodyPr>
          <a:lstStyle/>
          <a:p>
            <a:pPr algn="l"/>
            <a:r>
              <a:rPr lang="en-GB" sz="2500" b="1" dirty="0" smtClean="0">
                <a:solidFill>
                  <a:prstClr val="black"/>
                </a:solidFill>
              </a:rPr>
              <a:t>Basic overview: </a:t>
            </a:r>
            <a:r>
              <a:rPr lang="en-GB" sz="2500" b="1" dirty="0">
                <a:solidFill>
                  <a:prstClr val="black"/>
                </a:solidFill>
              </a:rPr>
              <a:t>relative </a:t>
            </a:r>
            <a:r>
              <a:rPr lang="en-GB" sz="2500" b="1" dirty="0" smtClean="0">
                <a:solidFill>
                  <a:prstClr val="black"/>
                </a:solidFill>
              </a:rPr>
              <a:t>need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23728" y="1634070"/>
            <a:ext cx="6444716" cy="4525963"/>
          </a:xfrm>
        </p:spPr>
        <p:txBody>
          <a:bodyPr/>
          <a:lstStyle/>
          <a:p>
            <a:r>
              <a:rPr lang="en-GB" dirty="0" smtClean="0"/>
              <a:t>Cost of fracture</a:t>
            </a:r>
            <a:r>
              <a:rPr lang="en-GB" dirty="0"/>
              <a:t> </a:t>
            </a:r>
            <a:r>
              <a:rPr lang="en-GB" dirty="0" smtClean="0"/>
              <a:t>= £1,000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Cost of </a:t>
            </a:r>
            <a:r>
              <a:rPr lang="en-GB" dirty="0" smtClean="0"/>
              <a:t>maternity services </a:t>
            </a:r>
            <a:r>
              <a:rPr lang="en-GB" dirty="0"/>
              <a:t>= </a:t>
            </a:r>
            <a:r>
              <a:rPr lang="en-GB" dirty="0" smtClean="0"/>
              <a:t>£2,000</a:t>
            </a:r>
            <a:endParaRPr lang="en-GB" dirty="0"/>
          </a:p>
          <a:p>
            <a:endParaRPr lang="en-GB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70" y="1628800"/>
            <a:ext cx="1054699" cy="203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15" y="3897052"/>
            <a:ext cx="74453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94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500" b="1" dirty="0" smtClean="0"/>
              <a:t>Basic overview: relative need</a:t>
            </a:r>
            <a:endParaRPr lang="en-GB" sz="25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96" y="1531455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832" y="4311122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884" y="1531455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755" y="1048090"/>
            <a:ext cx="3907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Health board A: Cost = £4,000</a:t>
            </a:r>
            <a:endParaRPr lang="en-GB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605" y="4336797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6753" y="1547652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1755" y="3789040"/>
            <a:ext cx="3964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Health board  B: Cost = £5,000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010" y="1554861"/>
            <a:ext cx="10541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670" y="1549772"/>
            <a:ext cx="10541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93902"/>
            <a:ext cx="7381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194" y="1554861"/>
            <a:ext cx="7381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348" y="4393902"/>
            <a:ext cx="7381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010" y="4311122"/>
            <a:ext cx="10541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315489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15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2094"/>
          </a:xfrm>
        </p:spPr>
        <p:txBody>
          <a:bodyPr>
            <a:normAutofit/>
          </a:bodyPr>
          <a:lstStyle/>
          <a:p>
            <a:pPr algn="l"/>
            <a:r>
              <a:rPr lang="en-GB" sz="2500" b="1" dirty="0" smtClean="0">
                <a:solidFill>
                  <a:prstClr val="black"/>
                </a:solidFill>
              </a:rPr>
              <a:t>Basic overview: </a:t>
            </a:r>
            <a:r>
              <a:rPr lang="en-GB" sz="2500" b="1" dirty="0">
                <a:solidFill>
                  <a:prstClr val="black"/>
                </a:solidFill>
              </a:rPr>
              <a:t>relative </a:t>
            </a:r>
            <a:r>
              <a:rPr lang="en-GB" sz="2500" b="1" dirty="0" smtClean="0">
                <a:solidFill>
                  <a:prstClr val="black"/>
                </a:solidFill>
              </a:rPr>
              <a:t>need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7564" y="1556792"/>
            <a:ext cx="396044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Health board A: £4,000</a:t>
            </a:r>
          </a:p>
          <a:p>
            <a:pPr marL="0" indent="0">
              <a:buNone/>
            </a:pPr>
            <a:r>
              <a:rPr lang="en-GB" dirty="0" smtClean="0"/>
              <a:t>Health board B: £5,000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just">
              <a:buNone/>
            </a:pPr>
            <a:r>
              <a:rPr lang="en-GB" dirty="0" smtClean="0"/>
              <a:t>Total                     £9,000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388843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Target share: 44%   </a:t>
            </a:r>
          </a:p>
          <a:p>
            <a:pPr marL="0" indent="0">
              <a:buNone/>
            </a:pPr>
            <a:r>
              <a:rPr lang="en-GB" dirty="0" smtClean="0"/>
              <a:t>Target share: 56%</a:t>
            </a:r>
          </a:p>
        </p:txBody>
      </p:sp>
    </p:spTree>
    <p:extLst>
      <p:ext uri="{BB962C8B-B14F-4D97-AF65-F5344CB8AC3E}">
        <p14:creationId xmlns:p14="http://schemas.microsoft.com/office/powerpoint/2010/main" xmlns="" val="36933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2500" b="1" dirty="0" smtClean="0"/>
              <a:t>Basic overview: </a:t>
            </a:r>
            <a:r>
              <a:rPr lang="en-GB" sz="2500" b="1" dirty="0"/>
              <a:t>predicted </a:t>
            </a:r>
            <a:r>
              <a:rPr lang="en-GB" sz="2500" b="1" dirty="0" smtClean="0"/>
              <a:t>need</a:t>
            </a:r>
            <a:endParaRPr lang="en-GB" sz="25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96" y="1531455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334" y="1547653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4159" y="1554861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884" y="1531455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611" y="839173"/>
            <a:ext cx="325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GB" sz="2400" dirty="0"/>
              <a:t>Budget allocated ex ante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436" y="1547653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6753" y="1547652"/>
            <a:ext cx="74377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1755" y="3789040"/>
            <a:ext cx="627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But how many will require health care services …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59" y="4294360"/>
            <a:ext cx="10541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93902"/>
            <a:ext cx="7381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8617" y="4725144"/>
            <a:ext cx="727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??</a:t>
            </a:r>
            <a:endParaRPr lang="en-GB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6411973" y="4717831"/>
            <a:ext cx="727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??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xmlns="" val="41135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1453</Words>
  <Application>Microsoft Office PowerPoint</Application>
  <PresentationFormat>On-screen Show (4:3)</PresentationFormat>
  <Paragraphs>327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NRAC Resource Allocation Formula:  Purpose and Methods</vt:lpstr>
      <vt:lpstr>Outline:</vt:lpstr>
      <vt:lpstr>Purpose: to inform the distribution of around 70% of the health budget to 14 territorial boards ... </vt:lpstr>
      <vt:lpstr>Basic overview: relative need</vt:lpstr>
      <vt:lpstr>Basic overview: relative need</vt:lpstr>
      <vt:lpstr>Basic overview: relative need</vt:lpstr>
      <vt:lpstr>Basic overview: relative need</vt:lpstr>
      <vt:lpstr>Basic overview: relative need</vt:lpstr>
      <vt:lpstr>Basic overview: predicted need</vt:lpstr>
      <vt:lpstr>Basic overview: predicted need</vt:lpstr>
      <vt:lpstr>Structure:</vt:lpstr>
      <vt:lpstr>Data:</vt:lpstr>
      <vt:lpstr>Health Boards:</vt:lpstr>
      <vt:lpstr>Slide 14</vt:lpstr>
      <vt:lpstr>Slide 15</vt:lpstr>
      <vt:lpstr>Data:</vt:lpstr>
      <vt:lpstr>Method:</vt:lpstr>
      <vt:lpstr>Method: age and sex effect</vt:lpstr>
      <vt:lpstr>Method: Morbidity and Life Circumstances </vt:lpstr>
      <vt:lpstr>Method: estimating the MLC effect</vt:lpstr>
      <vt:lpstr>Method: estimating the MLC effect</vt:lpstr>
      <vt:lpstr>Method: estimating the MLC effect</vt:lpstr>
      <vt:lpstr>Method: estimating the MLC effect</vt:lpstr>
      <vt:lpstr>Method: variation in (unit) cost … </vt:lpstr>
      <vt:lpstr>Outputs: Published Target Shares</vt:lpstr>
      <vt:lpstr>Outputs: magnitude of variation in weights …</vt:lpstr>
      <vt:lpstr>NRAC Resource Allocation Formula:  Purpose and Methods</vt:lpstr>
    </vt:vector>
  </TitlesOfParts>
  <Company>Scottish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Allocation Formula:  Aims, Methods and Issues</dc:title>
  <dc:creator>u414337</dc:creator>
  <cp:lastModifiedBy>donnan02</cp:lastModifiedBy>
  <cp:revision>125</cp:revision>
  <cp:lastPrinted>2014-02-03T17:33:43Z</cp:lastPrinted>
  <dcterms:created xsi:type="dcterms:W3CDTF">2013-11-11T15:04:57Z</dcterms:created>
  <dcterms:modified xsi:type="dcterms:W3CDTF">2014-02-05T11:34:09Z</dcterms:modified>
</cp:coreProperties>
</file>